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6" r:id="rId2"/>
    <p:sldId id="268" r:id="rId3"/>
    <p:sldId id="257" r:id="rId4"/>
    <p:sldId id="265" r:id="rId5"/>
    <p:sldId id="264" r:id="rId6"/>
    <p:sldId id="266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97987-3A2E-104E-8F44-3819B3631F35}" type="datetimeFigureOut">
              <a:rPr lang="en-US" smtClean="0"/>
              <a:t>2/16/14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7C5F0-5CB8-0B4A-ACE7-32AAFDCC8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7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7C5F0-5CB8-0B4A-ACE7-32AAFDCC87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8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711364-0433-AF41-9361-B0059EFCC8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592610-5482-5A47-A9E2-445A1DBA9A6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1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914649-43C4-AF48-B501-4768BF55F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9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25A18-69B9-E04F-BB0E-A9B9DF053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9E94-C4BD-C34E-AE34-6419D03CC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B9E87-E5E6-E740-A9CB-BF28962C7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6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376F-29D0-6E40-9D31-2E7694156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1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16C8-3A48-D646-B94A-31A1393B8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25034-AC02-5F4F-8976-988FD7310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6E8E1-ADDC-974E-BA43-73D98CD24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6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5EAE3-C1A5-2D48-ABC1-82E4C3242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67553-433C-6F4A-8EBF-EFEF30E25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7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E4689-8E89-AF4D-911A-C9793A85C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4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EBCCE23-7555-3E4F-9811-8DDB6CF88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 err="1" smtClean="0"/>
              <a:t>Psyc</a:t>
            </a:r>
            <a:r>
              <a:rPr lang="en-US" sz="4400" dirty="0" smtClean="0"/>
              <a:t> 190: Warriors at Home</a:t>
            </a:r>
            <a:br>
              <a:rPr lang="en-US" sz="4400" dirty="0" smtClean="0"/>
            </a:br>
            <a:r>
              <a:rPr lang="en-US" sz="4400" dirty="0" smtClean="0"/>
              <a:t>Grief  and </a:t>
            </a:r>
            <a:r>
              <a:rPr lang="en-US" sz="4400" dirty="0" smtClean="0"/>
              <a:t>Loss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6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Grief</a:t>
            </a:r>
          </a:p>
          <a:p>
            <a:r>
              <a:rPr lang="en-US" dirty="0" smtClean="0"/>
              <a:t>Prolonged reactions</a:t>
            </a:r>
          </a:p>
          <a:p>
            <a:r>
              <a:rPr lang="en-US" dirty="0" smtClean="0"/>
              <a:t>Primary v. secondary emotions</a:t>
            </a:r>
          </a:p>
          <a:p>
            <a:r>
              <a:rPr lang="en-US" dirty="0" smtClean="0"/>
              <a:t>Guilt and self blame</a:t>
            </a:r>
          </a:p>
          <a:p>
            <a:r>
              <a:rPr lang="en-US" dirty="0" smtClean="0"/>
              <a:t>Dealing with painful emotions</a:t>
            </a:r>
          </a:p>
          <a:p>
            <a:r>
              <a:rPr lang="en-US" dirty="0" smtClean="0"/>
              <a:t>Suicide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8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to loss</a:t>
            </a:r>
          </a:p>
          <a:p>
            <a:r>
              <a:rPr lang="en-US" dirty="0" smtClean="0"/>
              <a:t>Normal reactions: shock, despair, anger, guilt, numbness</a:t>
            </a:r>
          </a:p>
          <a:p>
            <a:r>
              <a:rPr lang="en-US" dirty="0" smtClean="0"/>
              <a:t>Problematic if </a:t>
            </a:r>
            <a:r>
              <a:rPr lang="en-US" dirty="0" smtClean="0"/>
              <a:t>reactions are prolonged </a:t>
            </a:r>
            <a:r>
              <a:rPr lang="en-US" dirty="0" smtClean="0"/>
              <a:t>and symptoms interfere with life and/or relationships</a:t>
            </a:r>
          </a:p>
          <a:p>
            <a:r>
              <a:rPr lang="en-US" dirty="0" smtClean="0"/>
              <a:t>May be triggered by </a:t>
            </a:r>
            <a:r>
              <a:rPr lang="en-US" dirty="0" smtClean="0"/>
              <a:t>reminders and anniversaries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41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Prolonged Complex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68" y="1600200"/>
            <a:ext cx="8091531" cy="5120541"/>
          </a:xfrm>
        </p:spPr>
        <p:txBody>
          <a:bodyPr numCol="2"/>
          <a:lstStyle/>
          <a:p>
            <a:r>
              <a:rPr lang="en-US" sz="2800" dirty="0" smtClean="0"/>
              <a:t>Unwanted thoughts</a:t>
            </a:r>
          </a:p>
          <a:p>
            <a:r>
              <a:rPr lang="en-US" sz="2800" dirty="0" smtClean="0"/>
              <a:t>Nightmares</a:t>
            </a:r>
          </a:p>
          <a:p>
            <a:r>
              <a:rPr lang="en-US" sz="2800" dirty="0" smtClean="0"/>
              <a:t>Angry outbursts</a:t>
            </a:r>
          </a:p>
          <a:p>
            <a:r>
              <a:rPr lang="en-US" sz="2800" dirty="0" smtClean="0"/>
              <a:t>Hopelessness</a:t>
            </a:r>
          </a:p>
          <a:p>
            <a:r>
              <a:rPr lang="en-US" sz="2800" dirty="0" smtClean="0"/>
              <a:t>Difficulty concentrating</a:t>
            </a:r>
          </a:p>
          <a:p>
            <a:r>
              <a:rPr lang="en-US" sz="2800" dirty="0" smtClean="0"/>
              <a:t>Physical symptoms</a:t>
            </a:r>
          </a:p>
          <a:p>
            <a:r>
              <a:rPr lang="en-US" sz="2800" dirty="0" smtClean="0"/>
              <a:t>Exhaustion</a:t>
            </a:r>
          </a:p>
          <a:p>
            <a:r>
              <a:rPr lang="en-US" sz="2800" dirty="0" smtClean="0"/>
              <a:t>Eating problems</a:t>
            </a:r>
          </a:p>
          <a:p>
            <a:r>
              <a:rPr lang="en-US" sz="2800" dirty="0" smtClean="0"/>
              <a:t>Substance use</a:t>
            </a:r>
          </a:p>
        </p:txBody>
      </p:sp>
    </p:spTree>
    <p:extLst>
      <p:ext uri="{BB962C8B-B14F-4D97-AF65-F5344CB8AC3E}">
        <p14:creationId xmlns:p14="http://schemas.microsoft.com/office/powerpoint/2010/main" val="5281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Primary vs. Secondary (Complex) Emotions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978"/>
            <a:ext cx="8229600" cy="5587938"/>
          </a:xfrm>
        </p:spPr>
        <p:txBody>
          <a:bodyPr/>
          <a:lstStyle/>
          <a:p>
            <a:r>
              <a:rPr lang="en-US" sz="2800" u="sng" dirty="0" smtClean="0"/>
              <a:t>Primary Emotions:</a:t>
            </a:r>
            <a:r>
              <a:rPr lang="en-US" sz="2800" dirty="0" smtClean="0"/>
              <a:t> pure, simple feelings/limbic system responses that happen here and now as a result of a loss e.g. sadness</a:t>
            </a:r>
          </a:p>
          <a:p>
            <a:r>
              <a:rPr lang="en-US" sz="2800" u="sng" dirty="0" smtClean="0"/>
              <a:t>Secondary (Complex Emotions):</a:t>
            </a:r>
            <a:r>
              <a:rPr lang="en-US" sz="2800" dirty="0" smtClean="0"/>
              <a:t> mixed feelings that are reactions to our primary feelings e.g. shame, hopelessness</a:t>
            </a:r>
          </a:p>
          <a:p>
            <a:r>
              <a:rPr lang="en-US" sz="2800" u="sng" dirty="0" smtClean="0"/>
              <a:t>Secondary Emotions:</a:t>
            </a:r>
            <a:r>
              <a:rPr lang="en-US" sz="2800" dirty="0" smtClean="0"/>
              <a:t> protect us from the pain of our gut reactions, allow us to distance ourselves from our feelings to have a sense of control or power</a:t>
            </a:r>
          </a:p>
          <a:p>
            <a:r>
              <a:rPr lang="en-US" sz="2800" dirty="0" smtClean="0"/>
              <a:t>Thus, victims of trauma and abuse almost always </a:t>
            </a:r>
            <a:r>
              <a:rPr lang="en-US" sz="2800" u="sng" dirty="0" smtClean="0"/>
              <a:t>blame themselves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67567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Primary vs. Secondary Emotions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Hurt</a:t>
            </a:r>
          </a:p>
          <a:p>
            <a:r>
              <a:rPr lang="en-US" dirty="0" smtClean="0"/>
              <a:t>Fear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Sorrow</a:t>
            </a:r>
          </a:p>
          <a:p>
            <a:r>
              <a:rPr lang="en-US" dirty="0" smtClean="0"/>
              <a:t>Grief</a:t>
            </a:r>
          </a:p>
          <a:p>
            <a:r>
              <a:rPr lang="en-US" dirty="0" smtClean="0"/>
              <a:t>Helplessness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</a:p>
          <a:p>
            <a:r>
              <a:rPr lang="en-US" dirty="0" smtClean="0"/>
              <a:t>Hopelessness</a:t>
            </a:r>
          </a:p>
          <a:p>
            <a:r>
              <a:rPr lang="en-US" dirty="0" smtClean="0"/>
              <a:t>Demoralization</a:t>
            </a:r>
          </a:p>
          <a:p>
            <a:r>
              <a:rPr lang="en-US" dirty="0" smtClean="0"/>
              <a:t>Despair</a:t>
            </a:r>
          </a:p>
          <a:p>
            <a:r>
              <a:rPr lang="en-US" dirty="0" smtClean="0"/>
              <a:t>Worthlessness</a:t>
            </a:r>
          </a:p>
          <a:p>
            <a:r>
              <a:rPr lang="en-US" dirty="0" smtClean="0"/>
              <a:t>Guilt</a:t>
            </a:r>
          </a:p>
          <a:p>
            <a:r>
              <a:rPr lang="en-US" dirty="0" smtClean="0"/>
              <a:t>Shame</a:t>
            </a:r>
          </a:p>
          <a:p>
            <a:r>
              <a:rPr lang="en-US" dirty="0" smtClean="0"/>
              <a:t>Rage</a:t>
            </a:r>
          </a:p>
          <a:p>
            <a:r>
              <a:rPr lang="en-US" dirty="0" smtClean="0"/>
              <a:t>Hate</a:t>
            </a:r>
          </a:p>
        </p:txBody>
      </p:sp>
    </p:spTree>
    <p:extLst>
      <p:ext uri="{BB962C8B-B14F-4D97-AF65-F5344CB8AC3E}">
        <p14:creationId xmlns:p14="http://schemas.microsoft.com/office/powerpoint/2010/main" val="212443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Guilt &amp; Self Blame</a:t>
            </a:r>
            <a:endParaRPr lang="en-US" dirty="0" smtClean="0"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3152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  <a:cs typeface="+mn-cs"/>
              </a:rPr>
              <a:t>Guilt: A </a:t>
            </a:r>
            <a:r>
              <a:rPr lang="en-US" sz="2800" dirty="0" smtClean="0">
                <a:effectLst/>
                <a:cs typeface="+mn-cs"/>
              </a:rPr>
              <a:t>feeling of responsibility or remorse for some offense, crime, wrong, etc., whether real or imagined.</a:t>
            </a:r>
            <a:r>
              <a:rPr lang="en-US" sz="2800" dirty="0" smtClean="0">
                <a:cs typeface="+mn-cs"/>
              </a:rPr>
              <a:t> 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Involves ruminating, replaying situation and assigning blame to self 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Getting stuck may be less painful and scary than facing the loss and fear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Linked to PTSD, isolation &amp; depression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Long term consequences may be self harm, risky behaviors, and suicide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Warriors have been put in impossible situations, mission to protect and defend</a:t>
            </a: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Dealing with Painful Emotions</a:t>
            </a:r>
            <a:endParaRPr lang="en-US" dirty="0" smtClean="0"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560" y="1060713"/>
            <a:ext cx="8341240" cy="579728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Dealing </a:t>
            </a:r>
            <a:r>
              <a:rPr lang="en-US" sz="2400" dirty="0" smtClean="0">
                <a:cs typeface="+mn-cs"/>
              </a:rPr>
              <a:t>with grief requires facing memories and commemorating losses e.g. through letters, scrapbooks, memorials, prayer, talking about the dead.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Help can be found through counseling, spiritual support, through mutual help, or </a:t>
            </a:r>
            <a:r>
              <a:rPr lang="en-US" sz="2400" dirty="0" smtClean="0">
                <a:cs typeface="+mn-cs"/>
              </a:rPr>
              <a:t>a </a:t>
            </a:r>
            <a:r>
              <a:rPr lang="en-US" sz="2400" dirty="0" smtClean="0">
                <a:cs typeface="+mn-cs"/>
              </a:rPr>
              <a:t>support group</a:t>
            </a:r>
            <a:r>
              <a:rPr lang="en-US" sz="2400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If you think someone who is suicidal, ask “are you thinking of harming yourself?”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Communicate “You matter to me and I am here to support you. I care about you and you don’t deserve to be in this much pain.”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Connect the person to Crisis Hotline, U. Counseling Services (924-5910, Admin), Vet Center and make sure that support is present</a:t>
            </a:r>
            <a:endParaRPr lang="en-US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0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670"/>
            <a:ext cx="8229600" cy="4530725"/>
          </a:xfrm>
        </p:spPr>
        <p:txBody>
          <a:bodyPr/>
          <a:lstStyle/>
          <a:p>
            <a:r>
              <a:rPr lang="en-US" sz="2800" dirty="0" smtClean="0"/>
              <a:t>Ideation: thoughts of wanting to be dead, killing oneself</a:t>
            </a:r>
          </a:p>
          <a:p>
            <a:r>
              <a:rPr lang="en-US" sz="2800" dirty="0" smtClean="0"/>
              <a:t>Plans: specific ideas as how one would kill themselves</a:t>
            </a:r>
          </a:p>
          <a:p>
            <a:r>
              <a:rPr lang="en-US" sz="2800" dirty="0" smtClean="0"/>
              <a:t>Means – the tools to kills oneself e.g. firearms</a:t>
            </a:r>
          </a:p>
          <a:p>
            <a:r>
              <a:rPr lang="en-US" sz="2800" dirty="0" smtClean="0"/>
              <a:t>A psychiatric team or police officer can evaluate for involuntary hospitalization if a person who is at risk to self or others refuses treatment (WIC 5150)</a:t>
            </a:r>
          </a:p>
          <a:p>
            <a:r>
              <a:rPr lang="en-US" sz="2800" dirty="0" smtClean="0"/>
              <a:t>As mental health professionals, we are mandated to keep others safe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199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96</TotalTime>
  <Words>484</Words>
  <Application>Microsoft Macintosh PowerPoint</Application>
  <PresentationFormat>On-screen Show (4:3)</PresentationFormat>
  <Paragraphs>67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Psyc 190: Warriors at Home Grief  and Loss</vt:lpstr>
      <vt:lpstr>Goals for Today</vt:lpstr>
      <vt:lpstr>Grief</vt:lpstr>
      <vt:lpstr>Prolonged Complex Reactions</vt:lpstr>
      <vt:lpstr>Primary vs. Secondary (Complex) Emotions</vt:lpstr>
      <vt:lpstr>Exploring Primary vs. Secondary Emotions</vt:lpstr>
      <vt:lpstr>Guilt &amp; Self Blame</vt:lpstr>
      <vt:lpstr>Dealing with Painful Emotions</vt:lpstr>
      <vt:lpstr>Suicide Assessment</vt:lpstr>
    </vt:vector>
  </TitlesOfParts>
  <Company>SJSU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Grief, Anxiety, Anger, and Loss</dc:title>
  <dc:creator>Elena Klaw</dc:creator>
  <cp:lastModifiedBy>Elena  Klaw</cp:lastModifiedBy>
  <cp:revision>11</cp:revision>
  <dcterms:created xsi:type="dcterms:W3CDTF">2012-09-19T04:48:27Z</dcterms:created>
  <dcterms:modified xsi:type="dcterms:W3CDTF">2014-02-16T22:37:26Z</dcterms:modified>
</cp:coreProperties>
</file>